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8"/>
  </p:notesMasterIdLst>
  <p:handoutMasterIdLst>
    <p:handoutMasterId r:id="rId19"/>
  </p:handoutMasterIdLst>
  <p:sldIdLst>
    <p:sldId id="289" r:id="rId8"/>
    <p:sldId id="290" r:id="rId9"/>
    <p:sldId id="295" r:id="rId10"/>
    <p:sldId id="294" r:id="rId11"/>
    <p:sldId id="291" r:id="rId12"/>
    <p:sldId id="296" r:id="rId13"/>
    <p:sldId id="297" r:id="rId14"/>
    <p:sldId id="298" r:id="rId15"/>
    <p:sldId id="299"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11" autoAdjust="0"/>
    <p:restoredTop sz="91445"/>
  </p:normalViewPr>
  <p:slideViewPr>
    <p:cSldViewPr snapToGrid="0" snapToObjects="1">
      <p:cViewPr varScale="1">
        <p:scale>
          <a:sx n="113" d="100"/>
          <a:sy n="113" d="100"/>
        </p:scale>
        <p:origin x="140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10</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D8B4D7-5AC5-3C47-8F82-E210EF32E86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AF2062-DE5B-FB41-86EA-4A9F467D609C}"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217FD-A13F-844C-8ADC-2412EE1ECA63}"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A34D2B-3C8A-8946-8B54-A37C0861CF4D}" type="datetime1">
              <a:rPr lang="en-US" smtClean="0"/>
              <a:t>1/24/19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2019, FLL Tutorials, Last Edit 1/24/2019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A7974-DB40-BC4C-875F-50572D0A8BA9}"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8D30999-91E8-374A-8098-D11F268DFB0A}" type="datetime1">
              <a:rPr lang="en-US" smtClean="0"/>
              <a:t>1/24/19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C7B57B-1BBC-C141-A852-52822250C785}"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F67742-75C5-1E40-B6AF-401E202B817C}"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125D64-93B8-BC4E-A6DE-AC59138F3F7D}"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B566A-AED3-4842-9556-E60FAAED4C12}"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905C5-1D6B-1B46-837C-EDECD93D75FA}"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88D60B-EA9B-9E48-B290-AAB14624BE7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7EFE7-6613-224D-9796-6C3EFB355943}"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4FA95-41AA-024E-995A-E2F49A5430E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AD1BD-8C9B-4C46-9CB0-5178D7BD1AC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C042B8-9E19-114C-BAE7-B0016409E92A}"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85717F-A31A-DA43-8696-4CC50401543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819A4A-F4EE-2E45-93E7-41AB822A6591}"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5C4611-388F-5541-B7F2-0284B4C61C74}"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8C1B24-00C6-3943-861A-3308EA40463C}"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B28A23-D398-8A4F-9C68-BFABCF205045}"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2C0B9C-5DD1-2E46-9323-E4B2148BF997}"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7F75981-1C93-3344-BD92-F57BAE26FF45}" type="datetime1">
              <a:rPr lang="en-US" smtClean="0"/>
              <a:t>1/24/19</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2ADF1-A18D-3D43-8876-0701029FCBF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6EAF4-D1EE-1B4F-9650-DE8771E5126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B1328B-8BC8-8A46-8BBC-FF81F4D4151B}"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0FDAB-18E1-6941-A113-DCE675020979}"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E8355F-CE7D-504A-A6A1-6F483511A95D}"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6FE92-7719-2D41-B8B0-D33F4FA1DCF5}"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F9E16E7-60FF-A547-AA89-18ED7768E2A0}" type="datetime1">
              <a:rPr lang="en-US" smtClean="0"/>
              <a:t>1/24/19</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531039-7FC1-4241-8A78-E6F46D00CD56}"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4DF487-9A86-DB44-9683-DA9D8F041931}"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75AAA8-9201-C545-BE96-C64E63279E97}"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16C6932-9756-C547-A482-65FC3BB6C81E}"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33979-1D83-764B-8EC8-17DD13B87D9B}"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BFAA20-FADB-3941-B346-52AFA534E9B8}"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A61963-4CBC-7040-BA4C-5F4261B5609E}"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1AF9D5-B176-B044-8933-143EBCDB8E1A}"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B02731-EFC2-1A4F-BCC2-6B8B9316501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CB05D4-BA1B-5345-8D4D-12E3F3510700}" type="datetime1">
              <a:rPr lang="en-US" smtClean="0"/>
              <a:t>1/24/19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2019, FLL Tutorials, Last Edit 1/24/2019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208FB1-C41A-CB49-9444-753B2A76148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0F0E171-235F-C846-9AA4-273D2F1CE4FD}" type="datetime1">
              <a:rPr lang="en-US" smtClean="0"/>
              <a:t>1/24/19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2019, FLL Tutorials, Last Edit 1/24/2019</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0E66F6-5FA6-A742-8718-BC2ED85950F0}"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0DFF2-5C15-EA47-914C-FE1D23FC8CEB}"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460575-EF22-C847-B877-DE6FB10D8C15}"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48DF9A-8FE7-844E-81E9-566EBAF539BE}"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4D14BD-A797-784A-B287-2FC6C0044E44}"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595138-05C2-4E4B-9C93-D034E3D3F815}"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2A76F3-7441-0C49-B819-7C9AB7B34D16}"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B05CE-43E4-E046-B60F-E82C11D43C9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629DD7-C265-6B4E-9D01-31EC4D92B57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973FAB-3FAA-F146-BC01-AE11F0D2A750}"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B220F4-F0DD-2A46-A166-132240E8B486}"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6BE14-934D-9C49-9E53-5854D54D5251}"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012AF4-5121-F44F-B33D-6F7B6A48C5D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8EBF65-A509-9442-AA1E-13A95BF72A8F}"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D3A8E2-4AC1-7B4B-8B53-758A197B0177}" type="datetime1">
              <a:rPr lang="en-US" smtClean="0"/>
              <a:t>1/24/19</a:t>
            </a:fld>
            <a:endParaRPr lang="en-US"/>
          </a:p>
        </p:txBody>
      </p:sp>
      <p:sp>
        <p:nvSpPr>
          <p:cNvPr id="8" name="Footer Placeholder 7"/>
          <p:cNvSpPr>
            <a:spLocks noGrp="1"/>
          </p:cNvSpPr>
          <p:nvPr>
            <p:ph type="ftr" sz="quarter" idx="11"/>
          </p:nvPr>
        </p:nvSpPr>
        <p:spPr/>
        <p:txBody>
          <a:bodyPr/>
          <a:lstStyle/>
          <a:p>
            <a:r>
              <a:rPr lang="en-US"/>
              <a:t>© 2019, FLL Tutorials, Last Edit 1/24/2019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6B8367-2326-EE4E-B50C-C044E9082FEC}" type="datetime1">
              <a:rPr lang="en-US" smtClean="0"/>
              <a:t>1/24/19</a:t>
            </a:fld>
            <a:endParaRPr lang="en-US"/>
          </a:p>
        </p:txBody>
      </p:sp>
      <p:sp>
        <p:nvSpPr>
          <p:cNvPr id="4" name="Footer Placeholder 3"/>
          <p:cNvSpPr>
            <a:spLocks noGrp="1"/>
          </p:cNvSpPr>
          <p:nvPr>
            <p:ph type="ftr" sz="quarter" idx="11"/>
          </p:nvPr>
        </p:nvSpPr>
        <p:spPr/>
        <p:txBody>
          <a:bodyPr/>
          <a:lstStyle/>
          <a:p>
            <a:r>
              <a:rPr lang="en-US"/>
              <a:t>© 2019, FLL Tutorials, Last Edit 1/24/2019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4963E-E558-434D-93E1-7DB4B99FE725}"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254AE7-9FB4-1B41-8C63-75254028628C}"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A04E1-3A90-9842-BA1B-207056405BAB}"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207C7-25AB-024C-8671-47B067971654}"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917D9-0A85-9646-BB8A-AF6F9675631B}" type="datetime1">
              <a:rPr lang="en-US" smtClean="0"/>
              <a:t>1/24/19</a:t>
            </a:fld>
            <a:endParaRPr lang="en-US"/>
          </a:p>
        </p:txBody>
      </p:sp>
      <p:sp>
        <p:nvSpPr>
          <p:cNvPr id="5" name="Footer Placeholder 4"/>
          <p:cNvSpPr>
            <a:spLocks noGrp="1"/>
          </p:cNvSpPr>
          <p:nvPr>
            <p:ph type="ftr" sz="quarter" idx="11"/>
          </p:nvPr>
        </p:nvSpPr>
        <p:spPr/>
        <p:txBody>
          <a:bodyPr/>
          <a:lstStyle/>
          <a:p>
            <a:r>
              <a:rPr lang="en-US"/>
              <a:t>© 2019, FLL Tutorials, Last Edit 1/24/2019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3CB514AF-A5A3-724C-900A-B07EE7DAFA4E}" type="datetime1">
              <a:rPr lang="en-US" smtClean="0"/>
              <a:t>1/24/19</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923DFC9A-40A5-794F-8478-1A81B7B4C3E1}" type="datetime1">
              <a:rPr lang="en-US" smtClean="0"/>
              <a:t>1/24/19</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2019, FLL Tutorials, Last Edit 1/24/2019</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1/24/19</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1EB91-84F0-0C45-BA70-B8D0CD840998}" type="datetime1">
              <a:rPr lang="en-US" smtClean="0"/>
              <a:t>1/24/19</a:t>
            </a:fld>
            <a:endParaRPr lang="en-US"/>
          </a:p>
        </p:txBody>
      </p:sp>
      <p:sp>
        <p:nvSpPr>
          <p:cNvPr id="3" name="Footer Placeholder 2"/>
          <p:cNvSpPr>
            <a:spLocks noGrp="1"/>
          </p:cNvSpPr>
          <p:nvPr>
            <p:ph type="ftr" sz="quarter" idx="11"/>
          </p:nvPr>
        </p:nvSpPr>
        <p:spPr/>
        <p:txBody>
          <a:bodyPr/>
          <a:lstStyle/>
          <a:p>
            <a:r>
              <a:rPr lang="en-US"/>
              <a:t>© 2019, FLL Tutorials, Last Edit 1/24/2019</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3AFCF276-7377-3149-8C94-AA56AE156A9F}"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E7EE31CE-0E50-364F-A8EA-69D307F9F833}" type="datetime1">
              <a:rPr lang="en-US" smtClean="0"/>
              <a:t>1/24/19</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0535B69A-3E00-6E4F-804D-89B028F0C9B2}" type="datetime1">
              <a:rPr lang="en-US" smtClean="0"/>
              <a:t>1/24/19</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019876A9-28A1-9543-929B-0005E44FB5E9}" type="datetime1">
              <a:rPr lang="en-US" smtClean="0"/>
              <a:t>1/24/19</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0575A52D-0FB1-DA46-85B2-EBB778041674}"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C1099CFE-FC89-584E-A0C4-DBE3775F2DF2}" type="datetime1">
              <a:rPr lang="en-US" smtClean="0"/>
              <a:t>1/24/19</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0F3C557C-AC1F-0F43-B3C7-72BA46C67FCF}" type="datetime1">
              <a:rPr lang="en-US" smtClean="0"/>
              <a:t>1/24/19</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2019, FLL Tutorials, Last Edit 1/24/2019</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815149D1-7D6F-DA4B-AECE-77EA316B6B7F}" type="datetime1">
              <a:rPr lang="en-US" smtClean="0"/>
              <a:t>1/24/19</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2019, FLL Tutorials, Last Edit 1/24/2019</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1B988-A281-8D4E-8852-9DBEBD3D3DAA}"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D1786-AB4D-F047-B700-13911D24395D}" type="datetime1">
              <a:rPr lang="en-US" smtClean="0"/>
              <a:t>1/24/19</a:t>
            </a:fld>
            <a:endParaRPr lang="en-US"/>
          </a:p>
        </p:txBody>
      </p:sp>
      <p:sp>
        <p:nvSpPr>
          <p:cNvPr id="6" name="Footer Placeholder 5"/>
          <p:cNvSpPr>
            <a:spLocks noGrp="1"/>
          </p:cNvSpPr>
          <p:nvPr>
            <p:ph type="ftr" sz="quarter" idx="11"/>
          </p:nvPr>
        </p:nvSpPr>
        <p:spPr/>
        <p:txBody>
          <a:bodyPr/>
          <a:lstStyle/>
          <a:p>
            <a:r>
              <a:rPr lang="en-US"/>
              <a:t>© 2019, FLL Tutorials, Last Edit 1/24/2019</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BA562FF-C034-9143-8CB8-25FF93AF65E8}"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1A2129A-744C-DB45-AE2E-061C4B36C01B}"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AA78A-9F83-304A-9C3C-39D2BC9ABD50}" type="datetime1">
              <a:rPr lang="en-US" smtClean="0"/>
              <a:t>1/24/19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2019, FLL Tutorials, Last Edit 1/24/2019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2CF8286B-3DBF-BE41-AB72-E0D99A3B03A5}"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F439E31E-9595-C94C-964B-78683117FD42}" type="datetime1">
              <a:rPr lang="en-US" smtClean="0"/>
              <a:t>1/24/19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2019, FLL Tutorials, Last Edit 1/24/2019</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48E45-5288-9742-BBF3-692FFB4AA6D5}" type="datetime1">
              <a:rPr lang="en-US" smtClean="0"/>
              <a:t>1/24/19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2019, FLL Tutorials, Last Edit 1/24/2019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B0A8BFF8-CC57-E84F-8022-90052C3C77DA}" type="datetime1">
              <a:rPr lang="en-US" smtClean="0"/>
              <a:t>1/24/19</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2019, FLL Tutorials, Last Edit 1/24/2019</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image" Target="../media/image15.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6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en-US" dirty="0"/>
              <a:t>ROBOT DESIGN JUDGING</a:t>
            </a:r>
            <a:br>
              <a:rPr lang="en-US" dirty="0"/>
            </a:br>
            <a:r>
              <a:rPr lang="en-US" dirty="0"/>
              <a:t>Without A ROBOT Game Table</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and </a:t>
            </a:r>
            <a:r>
              <a:rPr lang="en-US" sz="2800" dirty="0">
                <a:hlinkClick r:id="rId4"/>
              </a:rPr>
              <a:t>www.flltutorials.com</a:t>
            </a:r>
            <a:endParaRPr lang="en-US" sz="2800" dirty="0"/>
          </a:p>
          <a:p>
            <a:pPr marL="342900" indent="-342900">
              <a:buFont typeface="Arial" charset="0"/>
              <a:buChar char="•"/>
            </a:pPr>
            <a:endParaRPr lang="en-US" sz="2800"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6CC9A036-66A8-F24D-BB87-252EAA10F256}"/>
              </a:ext>
            </a:extLst>
          </p:cNvPr>
          <p:cNvSpPr>
            <a:spLocks noGrp="1"/>
          </p:cNvSpPr>
          <p:nvPr>
            <p:ph type="sldNum" sz="quarter" idx="12"/>
          </p:nvPr>
        </p:nvSpPr>
        <p:spPr/>
        <p:txBody>
          <a:bodyPr/>
          <a:lstStyle/>
          <a:p>
            <a:fld id="{4DBC7FC8-25FB-FC45-8177-2B991DA6778C}" type="slidenum">
              <a:rPr lang="en-US" smtClean="0"/>
              <a:t>10</a:t>
            </a:fld>
            <a:endParaRPr lang="en-US" dirty="0"/>
          </a:p>
        </p:txBody>
      </p:sp>
      <p:sp>
        <p:nvSpPr>
          <p:cNvPr id="4" name="Footer Placeholder 3">
            <a:extLst>
              <a:ext uri="{FF2B5EF4-FFF2-40B4-BE49-F238E27FC236}">
                <a16:creationId xmlns:a16="http://schemas.microsoft.com/office/drawing/2014/main" id="{8D57DA82-ED0A-B54D-81CF-6C03BF9054B2}"/>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TABLE in judging. Now what?</a:t>
            </a:r>
          </a:p>
        </p:txBody>
      </p:sp>
      <p:sp>
        <p:nvSpPr>
          <p:cNvPr id="3" name="Content Placeholder 2"/>
          <p:cNvSpPr>
            <a:spLocks noGrp="1"/>
          </p:cNvSpPr>
          <p:nvPr>
            <p:ph idx="1"/>
          </p:nvPr>
        </p:nvSpPr>
        <p:spPr>
          <a:xfrm>
            <a:off x="457200" y="1524318"/>
            <a:ext cx="8236226" cy="4373563"/>
          </a:xfrm>
        </p:spPr>
        <p:txBody>
          <a:bodyPr>
            <a:normAutofit fontScale="92500"/>
          </a:bodyPr>
          <a:lstStyle/>
          <a:p>
            <a:pPr marL="342900" indent="-342900">
              <a:buFont typeface="Arial" charset="0"/>
              <a:buChar char="•"/>
            </a:pPr>
            <a:r>
              <a:rPr lang="en-US" sz="2000" dirty="0"/>
              <a:t>Many regions around the world, including World Festival, are moving towards eliminating the FIRST LEGO League game table in the Robot Design judging room.</a:t>
            </a:r>
          </a:p>
          <a:p>
            <a:pPr marL="342900" indent="-342900">
              <a:buFont typeface="Arial" charset="0"/>
              <a:buChar char="•"/>
            </a:pPr>
            <a:r>
              <a:rPr lang="en-US" sz="2000" dirty="0"/>
              <a:t>The judges provide a laminated image of the field for teams to refer to</a:t>
            </a:r>
          </a:p>
          <a:p>
            <a:pPr marL="342900" indent="-342900">
              <a:buFont typeface="Arial" charset="0"/>
              <a:buChar char="•"/>
            </a:pPr>
            <a:r>
              <a:rPr lang="en-US" sz="2000" dirty="0"/>
              <a:t>While this may seem like an alarming change for existing teams, it is not</a:t>
            </a:r>
          </a:p>
          <a:p>
            <a:pPr marL="342900" indent="-342900">
              <a:buFont typeface="Arial" charset="0"/>
              <a:buChar char="•"/>
            </a:pPr>
            <a:r>
              <a:rPr lang="en-US" sz="2000" dirty="0"/>
              <a:t>Robot Design judging focuses on process, not the performance of the robot</a:t>
            </a:r>
          </a:p>
          <a:p>
            <a:pPr marL="342900" indent="-342900">
              <a:buFont typeface="Arial" charset="0"/>
              <a:buChar char="•"/>
            </a:pPr>
            <a:r>
              <a:rPr lang="en-US" sz="2000" dirty="0"/>
              <a:t>You should be able to talk to the judges about your engineering design process, and how you came up with your ideas and decisions, without the use of the table</a:t>
            </a:r>
          </a:p>
          <a:p>
            <a:pPr marL="342900" indent="-342900">
              <a:buFont typeface="Arial" charset="0"/>
              <a:buChar char="•"/>
            </a:pPr>
            <a:r>
              <a:rPr lang="en-US" sz="2000" dirty="0"/>
              <a:t>This lesson provides several questions that your team may want to answer as part of your Robot Design Executive Summary (RDES). Be sure you cover all aspects of the rubric (Mechanical Design, Programming, Strategy &amp; Innovation).</a:t>
            </a:r>
            <a:endParaRPr lang="en-US" sz="1600" dirty="0"/>
          </a:p>
          <a:p>
            <a:pPr marL="342900" indent="-342900">
              <a:buFont typeface="Arial" charset="0"/>
              <a:buChar char="•"/>
            </a:pPr>
            <a:endParaRPr lang="en-US" sz="1600" dirty="0"/>
          </a:p>
        </p:txBody>
      </p:sp>
      <p:sp>
        <p:nvSpPr>
          <p:cNvPr id="5" name="Slide Number Placeholder 4">
            <a:extLst>
              <a:ext uri="{FF2B5EF4-FFF2-40B4-BE49-F238E27FC236}">
                <a16:creationId xmlns:a16="http://schemas.microsoft.com/office/drawing/2014/main" id="{46ADB046-7779-334E-BF12-833BD743708D}"/>
              </a:ext>
            </a:extLst>
          </p:cNvPr>
          <p:cNvSpPr>
            <a:spLocks noGrp="1"/>
          </p:cNvSpPr>
          <p:nvPr>
            <p:ph type="sldNum" sz="quarter" idx="12"/>
          </p:nvPr>
        </p:nvSpPr>
        <p:spPr/>
        <p:txBody>
          <a:bodyPr/>
          <a:lstStyle/>
          <a:p>
            <a:fld id="{4DBC7FC8-25FB-FC45-8177-2B991DA6778C}" type="slidenum">
              <a:rPr lang="en-US" smtClean="0"/>
              <a:t>2</a:t>
            </a:fld>
            <a:endParaRPr lang="en-US" dirty="0"/>
          </a:p>
        </p:txBody>
      </p:sp>
      <p:sp>
        <p:nvSpPr>
          <p:cNvPr id="4" name="Footer Placeholder 3">
            <a:extLst>
              <a:ext uri="{FF2B5EF4-FFF2-40B4-BE49-F238E27FC236}">
                <a16:creationId xmlns:a16="http://schemas.microsoft.com/office/drawing/2014/main" id="{95F7A67C-42BC-6D4F-8005-53840299D224}"/>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7EE-7166-AF42-8BB0-B085E8D5BCF1}"/>
              </a:ext>
            </a:extLst>
          </p:cNvPr>
          <p:cNvSpPr>
            <a:spLocks noGrp="1"/>
          </p:cNvSpPr>
          <p:nvPr>
            <p:ph type="title"/>
          </p:nvPr>
        </p:nvSpPr>
        <p:spPr/>
        <p:txBody>
          <a:bodyPr>
            <a:normAutofit/>
          </a:bodyPr>
          <a:lstStyle/>
          <a:p>
            <a:r>
              <a:rPr lang="en-US" dirty="0"/>
              <a:t>DESCRIBE YOUR ROBOT</a:t>
            </a:r>
          </a:p>
        </p:txBody>
      </p:sp>
      <p:sp>
        <p:nvSpPr>
          <p:cNvPr id="3" name="Content Placeholder 2">
            <a:extLst>
              <a:ext uri="{FF2B5EF4-FFF2-40B4-BE49-F238E27FC236}">
                <a16:creationId xmlns:a16="http://schemas.microsoft.com/office/drawing/2014/main" id="{E5751DBF-6EC5-BA40-99B5-A6C33C55F039}"/>
              </a:ext>
            </a:extLst>
          </p:cNvPr>
          <p:cNvSpPr>
            <a:spLocks noGrp="1"/>
          </p:cNvSpPr>
          <p:nvPr>
            <p:ph idx="1"/>
          </p:nvPr>
        </p:nvSpPr>
        <p:spPr>
          <a:xfrm>
            <a:off x="448092" y="1505582"/>
            <a:ext cx="8303398" cy="2573903"/>
          </a:xfrm>
        </p:spPr>
        <p:txBody>
          <a:bodyPr>
            <a:normAutofit fontScale="77500" lnSpcReduction="20000"/>
          </a:bodyPr>
          <a:lstStyle/>
          <a:p>
            <a:r>
              <a:rPr lang="en-US" dirty="0"/>
              <a:t>How did you come up with the design for the base robot? Did you start with an existing design (your last year’s robot or something from the Internet/book)?</a:t>
            </a:r>
          </a:p>
          <a:p>
            <a:pPr lvl="1"/>
            <a:r>
              <a:rPr lang="en-US" dirty="0"/>
              <a:t>Experienced judges can recognize standard designs. Therefore, always cite your sources.</a:t>
            </a:r>
          </a:p>
          <a:p>
            <a:r>
              <a:rPr lang="en-US" dirty="0"/>
              <a:t>Did you test your design(s) before picking it?</a:t>
            </a:r>
          </a:p>
          <a:p>
            <a:endParaRPr lang="en-US" dirty="0"/>
          </a:p>
        </p:txBody>
      </p:sp>
      <p:sp>
        <p:nvSpPr>
          <p:cNvPr id="6" name="Slide Number Placeholder 5">
            <a:extLst>
              <a:ext uri="{FF2B5EF4-FFF2-40B4-BE49-F238E27FC236}">
                <a16:creationId xmlns:a16="http://schemas.microsoft.com/office/drawing/2014/main" id="{B13F385A-E991-4044-A552-4D58ACD3A17D}"/>
              </a:ext>
            </a:extLst>
          </p:cNvPr>
          <p:cNvSpPr>
            <a:spLocks noGrp="1"/>
          </p:cNvSpPr>
          <p:nvPr>
            <p:ph type="sldNum" sz="quarter" idx="12"/>
          </p:nvPr>
        </p:nvSpPr>
        <p:spPr/>
        <p:txBody>
          <a:bodyPr/>
          <a:lstStyle/>
          <a:p>
            <a:fld id="{4DBC7FC8-25FB-FC45-8177-2B991DA6778C}" type="slidenum">
              <a:rPr lang="en-US" smtClean="0"/>
              <a:t>3</a:t>
            </a:fld>
            <a:endParaRPr lang="en-US" dirty="0"/>
          </a:p>
        </p:txBody>
      </p:sp>
      <p:grpSp>
        <p:nvGrpSpPr>
          <p:cNvPr id="7" name="Group 6">
            <a:extLst>
              <a:ext uri="{FF2B5EF4-FFF2-40B4-BE49-F238E27FC236}">
                <a16:creationId xmlns:a16="http://schemas.microsoft.com/office/drawing/2014/main" id="{501A6EAB-B576-1742-811E-831DC9B734F7}"/>
              </a:ext>
            </a:extLst>
          </p:cNvPr>
          <p:cNvGrpSpPr/>
          <p:nvPr/>
        </p:nvGrpSpPr>
        <p:grpSpPr>
          <a:xfrm>
            <a:off x="3392598" y="4014125"/>
            <a:ext cx="5638513" cy="2661993"/>
            <a:chOff x="105201" y="2428005"/>
            <a:chExt cx="8771317" cy="4454323"/>
          </a:xfrm>
        </p:grpSpPr>
        <p:pic>
          <p:nvPicPr>
            <p:cNvPr id="8" name="Picture 7">
              <a:extLst>
                <a:ext uri="{FF2B5EF4-FFF2-40B4-BE49-F238E27FC236}">
                  <a16:creationId xmlns:a16="http://schemas.microsoft.com/office/drawing/2014/main" id="{D8A8A64C-C004-C647-80E7-84B02C0691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30297" y="2455236"/>
              <a:ext cx="3971391" cy="2978543"/>
            </a:xfrm>
            <a:prstGeom prst="rect">
              <a:avLst/>
            </a:prstGeom>
          </p:spPr>
        </p:pic>
        <p:sp>
          <p:nvSpPr>
            <p:cNvPr id="9" name="TextBox 8">
              <a:extLst>
                <a:ext uri="{FF2B5EF4-FFF2-40B4-BE49-F238E27FC236}">
                  <a16:creationId xmlns:a16="http://schemas.microsoft.com/office/drawing/2014/main" id="{B4CCE841-7D70-054D-8580-5A8E187B058D}"/>
                </a:ext>
              </a:extLst>
            </p:cNvPr>
            <p:cNvSpPr txBox="1"/>
            <p:nvPr/>
          </p:nvSpPr>
          <p:spPr>
            <a:xfrm>
              <a:off x="6701687" y="3875803"/>
              <a:ext cx="1503636" cy="1092913"/>
            </a:xfrm>
            <a:prstGeom prst="rect">
              <a:avLst/>
            </a:prstGeom>
            <a:noFill/>
          </p:spPr>
          <p:txBody>
            <a:bodyPr wrap="square" rtlCol="0">
              <a:spAutoFit/>
            </a:bodyPr>
            <a:lstStyle/>
            <a:p>
              <a:r>
                <a:rPr lang="en-US" sz="1050" dirty="0"/>
                <a:t>Outer walls that support wheels</a:t>
              </a:r>
            </a:p>
          </p:txBody>
        </p:sp>
        <p:sp>
          <p:nvSpPr>
            <p:cNvPr id="10" name="TextBox 9">
              <a:extLst>
                <a:ext uri="{FF2B5EF4-FFF2-40B4-BE49-F238E27FC236}">
                  <a16:creationId xmlns:a16="http://schemas.microsoft.com/office/drawing/2014/main" id="{15611B6E-4A20-D44E-BD1F-FFCFC27BAA25}"/>
                </a:ext>
              </a:extLst>
            </p:cNvPr>
            <p:cNvSpPr txBox="1"/>
            <p:nvPr/>
          </p:nvSpPr>
          <p:spPr>
            <a:xfrm>
              <a:off x="388416" y="4638928"/>
              <a:ext cx="2341880" cy="495454"/>
            </a:xfrm>
            <a:prstGeom prst="rect">
              <a:avLst/>
            </a:prstGeom>
            <a:noFill/>
          </p:spPr>
          <p:txBody>
            <a:bodyPr wrap="square" rtlCol="0">
              <a:spAutoFit/>
            </a:bodyPr>
            <a:lstStyle/>
            <a:p>
              <a:pPr algn="r"/>
              <a:r>
                <a:rPr lang="en-US" sz="1050" dirty="0"/>
                <a:t>Wall riding wheels</a:t>
              </a:r>
            </a:p>
          </p:txBody>
        </p:sp>
        <p:sp>
          <p:nvSpPr>
            <p:cNvPr id="11" name="TextBox 10">
              <a:extLst>
                <a:ext uri="{FF2B5EF4-FFF2-40B4-BE49-F238E27FC236}">
                  <a16:creationId xmlns:a16="http://schemas.microsoft.com/office/drawing/2014/main" id="{3515686B-268C-CB49-826E-2E814F4886E5}"/>
                </a:ext>
              </a:extLst>
            </p:cNvPr>
            <p:cNvSpPr txBox="1"/>
            <p:nvPr/>
          </p:nvSpPr>
          <p:spPr>
            <a:xfrm>
              <a:off x="105201" y="3229473"/>
              <a:ext cx="2625097" cy="816041"/>
            </a:xfrm>
            <a:prstGeom prst="rect">
              <a:avLst/>
            </a:prstGeom>
            <a:noFill/>
          </p:spPr>
          <p:txBody>
            <a:bodyPr wrap="square" rtlCol="0">
              <a:spAutoFit/>
            </a:bodyPr>
            <a:lstStyle/>
            <a:p>
              <a:pPr algn="r"/>
              <a:r>
                <a:rPr lang="en-US" sz="1050" dirty="0"/>
                <a:t>Two well-separated, aligned color sensors </a:t>
              </a:r>
            </a:p>
          </p:txBody>
        </p:sp>
        <p:sp>
          <p:nvSpPr>
            <p:cNvPr id="12" name="TextBox 11">
              <a:extLst>
                <a:ext uri="{FF2B5EF4-FFF2-40B4-BE49-F238E27FC236}">
                  <a16:creationId xmlns:a16="http://schemas.microsoft.com/office/drawing/2014/main" id="{408D0E55-5935-844B-99E5-4C02C668740D}"/>
                </a:ext>
              </a:extLst>
            </p:cNvPr>
            <p:cNvSpPr txBox="1"/>
            <p:nvPr/>
          </p:nvSpPr>
          <p:spPr>
            <a:xfrm>
              <a:off x="4796327" y="5690768"/>
              <a:ext cx="2369532" cy="1092913"/>
            </a:xfrm>
            <a:prstGeom prst="rect">
              <a:avLst/>
            </a:prstGeom>
            <a:noFill/>
          </p:spPr>
          <p:txBody>
            <a:bodyPr wrap="square" rtlCol="0">
              <a:spAutoFit/>
            </a:bodyPr>
            <a:lstStyle/>
            <a:p>
              <a:pPr algn="r"/>
              <a:r>
                <a:rPr lang="en-US" sz="1050" dirty="0"/>
                <a:t>Color sensors well in front of driving wheels</a:t>
              </a:r>
            </a:p>
          </p:txBody>
        </p:sp>
        <p:cxnSp>
          <p:nvCxnSpPr>
            <p:cNvPr id="13" name="Straight Arrow Connector 12">
              <a:extLst>
                <a:ext uri="{FF2B5EF4-FFF2-40B4-BE49-F238E27FC236}">
                  <a16:creationId xmlns:a16="http://schemas.microsoft.com/office/drawing/2014/main" id="{5A007E42-08B3-F54C-8F1D-DAC47D92FFBC}"/>
                </a:ext>
              </a:extLst>
            </p:cNvPr>
            <p:cNvCxnSpPr>
              <a:cxnSpLocks/>
              <a:stCxn id="11" idx="3"/>
            </p:cNvCxnSpPr>
            <p:nvPr/>
          </p:nvCxnSpPr>
          <p:spPr>
            <a:xfrm>
              <a:off x="2730298" y="3637494"/>
              <a:ext cx="866640" cy="967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68BDE6-78CE-534F-8E5F-2E6CC531FFF8}"/>
                </a:ext>
              </a:extLst>
            </p:cNvPr>
            <p:cNvCxnSpPr>
              <a:cxnSpLocks/>
              <a:stCxn id="11" idx="3"/>
            </p:cNvCxnSpPr>
            <p:nvPr/>
          </p:nvCxnSpPr>
          <p:spPr>
            <a:xfrm>
              <a:off x="2730298" y="3637494"/>
              <a:ext cx="1615126" cy="7633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58AC7E-31FE-594D-882D-C0D8CF734E38}"/>
                </a:ext>
              </a:extLst>
            </p:cNvPr>
            <p:cNvCxnSpPr>
              <a:cxnSpLocks/>
              <a:stCxn id="9" idx="1"/>
            </p:cNvCxnSpPr>
            <p:nvPr/>
          </p:nvCxnSpPr>
          <p:spPr>
            <a:xfrm flipH="1" flipV="1">
              <a:off x="5900414" y="4245142"/>
              <a:ext cx="801274" cy="177118"/>
            </a:xfrm>
            <a:prstGeom prst="straightConnector1">
              <a:avLst/>
            </a:prstGeom>
            <a:ln w="57150">
              <a:solidFill>
                <a:srgbClr val="FF85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2E12C05-C137-E74F-B984-3E1CF5AE8F9D}"/>
                </a:ext>
              </a:extLst>
            </p:cNvPr>
            <p:cNvCxnSpPr>
              <a:cxnSpLocks/>
              <a:stCxn id="10" idx="3"/>
            </p:cNvCxnSpPr>
            <p:nvPr/>
          </p:nvCxnSpPr>
          <p:spPr>
            <a:xfrm>
              <a:off x="2730296" y="4886655"/>
              <a:ext cx="1493751" cy="1800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C03075-62FA-E744-B75A-9091349B3769}"/>
                </a:ext>
              </a:extLst>
            </p:cNvPr>
            <p:cNvCxnSpPr>
              <a:cxnSpLocks/>
              <a:stCxn id="10" idx="3"/>
            </p:cNvCxnSpPr>
            <p:nvPr/>
          </p:nvCxnSpPr>
          <p:spPr>
            <a:xfrm flipV="1">
              <a:off x="2730296" y="4183613"/>
              <a:ext cx="660272" cy="70304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14E9C8B7-6AC3-B94D-B927-CA14DF6D9E2E}"/>
                </a:ext>
              </a:extLst>
            </p:cNvPr>
            <p:cNvSpPr/>
            <p:nvPr/>
          </p:nvSpPr>
          <p:spPr>
            <a:xfrm rot="4207986">
              <a:off x="5053695" y="4389484"/>
              <a:ext cx="396510" cy="1235721"/>
            </a:xfrm>
            <a:prstGeom prst="rightBrace">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19" name="Straight Arrow Connector 18">
              <a:extLst>
                <a:ext uri="{FF2B5EF4-FFF2-40B4-BE49-F238E27FC236}">
                  <a16:creationId xmlns:a16="http://schemas.microsoft.com/office/drawing/2014/main" id="{77B027ED-1C67-104D-B4E6-6457888D5FB9}"/>
                </a:ext>
              </a:extLst>
            </p:cNvPr>
            <p:cNvCxnSpPr>
              <a:cxnSpLocks/>
              <a:stCxn id="12" idx="0"/>
              <a:endCxn id="18" idx="1"/>
            </p:cNvCxnSpPr>
            <p:nvPr/>
          </p:nvCxnSpPr>
          <p:spPr>
            <a:xfrm flipH="1" flipV="1">
              <a:off x="5314586" y="5193800"/>
              <a:ext cx="666508" cy="496969"/>
            </a:xfrm>
            <a:prstGeom prst="straightConnector1">
              <a:avLst/>
            </a:prstGeom>
            <a:ln w="5715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D871AB-5237-C643-BAA9-640C1C1B7847}"/>
                </a:ext>
              </a:extLst>
            </p:cNvPr>
            <p:cNvSpPr txBox="1"/>
            <p:nvPr/>
          </p:nvSpPr>
          <p:spPr>
            <a:xfrm>
              <a:off x="6732099" y="2428005"/>
              <a:ext cx="1924288" cy="816041"/>
            </a:xfrm>
            <a:prstGeom prst="rect">
              <a:avLst/>
            </a:prstGeom>
            <a:noFill/>
          </p:spPr>
          <p:txBody>
            <a:bodyPr wrap="square" rtlCol="0">
              <a:spAutoFit/>
            </a:bodyPr>
            <a:lstStyle/>
            <a:p>
              <a:r>
                <a:rPr lang="en-US" sz="1050" dirty="0"/>
                <a:t>Low center of gravity</a:t>
              </a:r>
            </a:p>
          </p:txBody>
        </p:sp>
        <p:sp>
          <p:nvSpPr>
            <p:cNvPr id="21" name="TextBox 20">
              <a:extLst>
                <a:ext uri="{FF2B5EF4-FFF2-40B4-BE49-F238E27FC236}">
                  <a16:creationId xmlns:a16="http://schemas.microsoft.com/office/drawing/2014/main" id="{3A0AC775-6E78-B44F-B5E3-FD5743A82448}"/>
                </a:ext>
              </a:extLst>
            </p:cNvPr>
            <p:cNvSpPr txBox="1"/>
            <p:nvPr/>
          </p:nvSpPr>
          <p:spPr>
            <a:xfrm>
              <a:off x="7306847" y="4871369"/>
              <a:ext cx="1569671" cy="2010959"/>
            </a:xfrm>
            <a:prstGeom prst="rect">
              <a:avLst/>
            </a:prstGeom>
            <a:noFill/>
          </p:spPr>
          <p:txBody>
            <a:bodyPr wrap="square" rtlCol="0">
              <a:spAutoFit/>
            </a:bodyPr>
            <a:lstStyle/>
            <a:p>
              <a:r>
                <a:rPr lang="en-US" sz="1050" dirty="0"/>
                <a:t>Level construction – notice caster is level with drive wheels</a:t>
              </a:r>
            </a:p>
          </p:txBody>
        </p:sp>
      </p:grpSp>
      <p:sp>
        <p:nvSpPr>
          <p:cNvPr id="4" name="TextBox 3">
            <a:extLst>
              <a:ext uri="{FF2B5EF4-FFF2-40B4-BE49-F238E27FC236}">
                <a16:creationId xmlns:a16="http://schemas.microsoft.com/office/drawing/2014/main" id="{09B58639-3F24-0D44-BD44-65D6EBC27B2B}"/>
              </a:ext>
            </a:extLst>
          </p:cNvPr>
          <p:cNvSpPr txBox="1"/>
          <p:nvPr/>
        </p:nvSpPr>
        <p:spPr>
          <a:xfrm>
            <a:off x="370605" y="4018581"/>
            <a:ext cx="3645204" cy="1938992"/>
          </a:xfrm>
          <a:prstGeom prst="rect">
            <a:avLst/>
          </a:prstGeom>
          <a:noFill/>
        </p:spPr>
        <p:txBody>
          <a:bodyPr wrap="square" rtlCol="0">
            <a:spAutoFit/>
          </a:bodyPr>
          <a:lstStyle/>
          <a:p>
            <a:r>
              <a:rPr lang="en-US" sz="2000" dirty="0"/>
              <a:t>What are the features on it? Why?</a:t>
            </a:r>
          </a:p>
          <a:p>
            <a:r>
              <a:rPr lang="en-US" sz="2000" dirty="0"/>
              <a:t>What features on the robot make it sturdy and balanced?</a:t>
            </a:r>
          </a:p>
          <a:p>
            <a:r>
              <a:rPr lang="en-US" sz="2000" dirty="0"/>
              <a:t>What features are you proud of?</a:t>
            </a:r>
          </a:p>
          <a:p>
            <a:r>
              <a:rPr lang="en-US" sz="2000" dirty="0"/>
              <a:t>Did the design change over time?</a:t>
            </a:r>
          </a:p>
        </p:txBody>
      </p:sp>
      <p:sp>
        <p:nvSpPr>
          <p:cNvPr id="22" name="Footer Placeholder 21">
            <a:extLst>
              <a:ext uri="{FF2B5EF4-FFF2-40B4-BE49-F238E27FC236}">
                <a16:creationId xmlns:a16="http://schemas.microsoft.com/office/drawing/2014/main" id="{61512FAE-21B0-7942-A536-210ABAAE72D2}"/>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63343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C73F-2BB9-3441-A3B9-DB62710AD794}"/>
              </a:ext>
            </a:extLst>
          </p:cNvPr>
          <p:cNvSpPr>
            <a:spLocks noGrp="1"/>
          </p:cNvSpPr>
          <p:nvPr>
            <p:ph type="title"/>
          </p:nvPr>
        </p:nvSpPr>
        <p:spPr/>
        <p:txBody>
          <a:bodyPr>
            <a:normAutofit/>
          </a:bodyPr>
          <a:lstStyle/>
          <a:p>
            <a:r>
              <a:rPr lang="en-US" dirty="0"/>
              <a:t>DESCRIBE THE SENSORS &amp; MOTORS</a:t>
            </a:r>
          </a:p>
        </p:txBody>
      </p:sp>
      <p:sp>
        <p:nvSpPr>
          <p:cNvPr id="3" name="Content Placeholder 2">
            <a:extLst>
              <a:ext uri="{FF2B5EF4-FFF2-40B4-BE49-F238E27FC236}">
                <a16:creationId xmlns:a16="http://schemas.microsoft.com/office/drawing/2014/main" id="{BF1A4922-D32A-7348-9892-C8A5FD44DBEB}"/>
              </a:ext>
            </a:extLst>
          </p:cNvPr>
          <p:cNvSpPr>
            <a:spLocks noGrp="1"/>
          </p:cNvSpPr>
          <p:nvPr>
            <p:ph idx="1"/>
          </p:nvPr>
        </p:nvSpPr>
        <p:spPr/>
        <p:txBody>
          <a:bodyPr>
            <a:normAutofit/>
          </a:bodyPr>
          <a:lstStyle/>
          <a:p>
            <a:r>
              <a:rPr lang="en-US" sz="2400" dirty="0"/>
              <a:t>How many motors and sensors do you use? Which ones?</a:t>
            </a:r>
          </a:p>
          <a:p>
            <a:r>
              <a:rPr lang="en-US" sz="2400" dirty="0"/>
              <a:t>Why did you chose to use those? Which missions do you use them on?</a:t>
            </a:r>
          </a:p>
          <a:p>
            <a:r>
              <a:rPr lang="en-US" sz="2400" dirty="0"/>
              <a:t>How do you use sensors and do you use them in any novel way?</a:t>
            </a:r>
          </a:p>
        </p:txBody>
      </p:sp>
      <p:pic>
        <p:nvPicPr>
          <p:cNvPr id="6" name="Picture 5">
            <a:extLst>
              <a:ext uri="{FF2B5EF4-FFF2-40B4-BE49-F238E27FC236}">
                <a16:creationId xmlns:a16="http://schemas.microsoft.com/office/drawing/2014/main" id="{C6B66D21-B986-AF49-A5C9-70737DA1D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 y="3733803"/>
            <a:ext cx="9144000" cy="2577266"/>
          </a:xfrm>
          <a:prstGeom prst="rect">
            <a:avLst/>
          </a:prstGeom>
        </p:spPr>
      </p:pic>
      <p:sp>
        <p:nvSpPr>
          <p:cNvPr id="5" name="Slide Number Placeholder 4">
            <a:extLst>
              <a:ext uri="{FF2B5EF4-FFF2-40B4-BE49-F238E27FC236}">
                <a16:creationId xmlns:a16="http://schemas.microsoft.com/office/drawing/2014/main" id="{1D073FAF-C3A1-384D-B883-67D3B572D36D}"/>
              </a:ext>
            </a:extLst>
          </p:cNvPr>
          <p:cNvSpPr>
            <a:spLocks noGrp="1"/>
          </p:cNvSpPr>
          <p:nvPr>
            <p:ph type="sldNum" sz="quarter" idx="12"/>
          </p:nvPr>
        </p:nvSpPr>
        <p:spPr/>
        <p:txBody>
          <a:bodyPr/>
          <a:lstStyle/>
          <a:p>
            <a:fld id="{4DBC7FC8-25FB-FC45-8177-2B991DA6778C}" type="slidenum">
              <a:rPr lang="en-US" smtClean="0"/>
              <a:t>4</a:t>
            </a:fld>
            <a:endParaRPr lang="en-US" dirty="0"/>
          </a:p>
        </p:txBody>
      </p:sp>
      <p:sp>
        <p:nvSpPr>
          <p:cNvPr id="4" name="Footer Placeholder 3">
            <a:extLst>
              <a:ext uri="{FF2B5EF4-FFF2-40B4-BE49-F238E27FC236}">
                <a16:creationId xmlns:a16="http://schemas.microsoft.com/office/drawing/2014/main" id="{3CD56BF0-E27E-A54E-87E3-BC85C08BE41C}"/>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229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17F2-5333-424C-88FA-7692DB9A2082}"/>
              </a:ext>
            </a:extLst>
          </p:cNvPr>
          <p:cNvSpPr>
            <a:spLocks noGrp="1"/>
          </p:cNvSpPr>
          <p:nvPr>
            <p:ph type="title"/>
          </p:nvPr>
        </p:nvSpPr>
        <p:spPr>
          <a:xfrm>
            <a:off x="581192" y="687475"/>
            <a:ext cx="7989752" cy="596796"/>
          </a:xfrm>
        </p:spPr>
        <p:txBody>
          <a:bodyPr>
            <a:normAutofit/>
          </a:bodyPr>
          <a:lstStyle/>
          <a:p>
            <a:r>
              <a:rPr lang="en-US" dirty="0"/>
              <a:t>EXPLAIN YOUR TEAM’s STRATEGY</a:t>
            </a:r>
          </a:p>
        </p:txBody>
      </p:sp>
      <p:sp>
        <p:nvSpPr>
          <p:cNvPr id="3" name="Content Placeholder 2">
            <a:extLst>
              <a:ext uri="{FF2B5EF4-FFF2-40B4-BE49-F238E27FC236}">
                <a16:creationId xmlns:a16="http://schemas.microsoft.com/office/drawing/2014/main" id="{E2D7DC27-DAA2-5245-8E31-70E07679A7B2}"/>
              </a:ext>
            </a:extLst>
          </p:cNvPr>
          <p:cNvSpPr>
            <a:spLocks noGrp="1"/>
          </p:cNvSpPr>
          <p:nvPr>
            <p:ph idx="1"/>
          </p:nvPr>
        </p:nvSpPr>
        <p:spPr>
          <a:xfrm>
            <a:off x="451557" y="1505583"/>
            <a:ext cx="8235242" cy="4353215"/>
          </a:xfrm>
        </p:spPr>
        <p:txBody>
          <a:bodyPr>
            <a:normAutofit/>
          </a:bodyPr>
          <a:lstStyle/>
          <a:p>
            <a:r>
              <a:rPr lang="en-US" sz="2400" dirty="0"/>
              <a:t>How did you come up with your strategy?</a:t>
            </a:r>
          </a:p>
          <a:p>
            <a:r>
              <a:rPr lang="en-US" sz="2400" dirty="0"/>
              <a:t>How did you decide on which missions to accomplish?</a:t>
            </a:r>
          </a:p>
          <a:p>
            <a:pPr marL="0" indent="0">
              <a:buNone/>
            </a:pPr>
            <a:endParaRPr lang="en-US" dirty="0"/>
          </a:p>
        </p:txBody>
      </p:sp>
      <p:pic>
        <p:nvPicPr>
          <p:cNvPr id="12" name="Picture 11">
            <a:extLst>
              <a:ext uri="{FF2B5EF4-FFF2-40B4-BE49-F238E27FC236}">
                <a16:creationId xmlns:a16="http://schemas.microsoft.com/office/drawing/2014/main" id="{B795924D-7D30-6046-BC70-15D496A975E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7423" y="2705877"/>
            <a:ext cx="6228485" cy="3360269"/>
          </a:xfrm>
          <a:prstGeom prst="rect">
            <a:avLst/>
          </a:prstGeom>
        </p:spPr>
      </p:pic>
      <p:cxnSp>
        <p:nvCxnSpPr>
          <p:cNvPr id="13" name="Straight Connector 12">
            <a:extLst>
              <a:ext uri="{FF2B5EF4-FFF2-40B4-BE49-F238E27FC236}">
                <a16:creationId xmlns:a16="http://schemas.microsoft.com/office/drawing/2014/main" id="{6EA0DBEA-A65F-DF49-8417-23E64B5DCD2D}"/>
              </a:ext>
            </a:extLst>
          </p:cNvPr>
          <p:cNvCxnSpPr>
            <a:cxnSpLocks/>
          </p:cNvCxnSpPr>
          <p:nvPr/>
        </p:nvCxnSpPr>
        <p:spPr>
          <a:xfrm flipV="1">
            <a:off x="3396343" y="4490520"/>
            <a:ext cx="1903445" cy="297454"/>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D9F44-C8F5-5E44-B387-040D9163FB0A}"/>
              </a:ext>
            </a:extLst>
          </p:cNvPr>
          <p:cNvCxnSpPr>
            <a:cxnSpLocks/>
          </p:cNvCxnSpPr>
          <p:nvPr/>
        </p:nvCxnSpPr>
        <p:spPr>
          <a:xfrm flipH="1" flipV="1">
            <a:off x="4900399" y="3847322"/>
            <a:ext cx="427222" cy="625713"/>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E61A-6D8D-D141-B7B3-E63769B78687}"/>
              </a:ext>
            </a:extLst>
          </p:cNvPr>
          <p:cNvCxnSpPr>
            <a:cxnSpLocks/>
          </p:cNvCxnSpPr>
          <p:nvPr/>
        </p:nvCxnSpPr>
        <p:spPr>
          <a:xfrm>
            <a:off x="3795730" y="3847322"/>
            <a:ext cx="110466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1476E-9296-844B-A747-F21A2DAE0148}"/>
              </a:ext>
            </a:extLst>
          </p:cNvPr>
          <p:cNvCxnSpPr>
            <a:cxnSpLocks/>
          </p:cNvCxnSpPr>
          <p:nvPr/>
        </p:nvCxnSpPr>
        <p:spPr>
          <a:xfrm>
            <a:off x="3064581" y="5528251"/>
            <a:ext cx="290821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E0A42D-0B87-634B-99A1-8D0E39BDFA0D}"/>
              </a:ext>
            </a:extLst>
          </p:cNvPr>
          <p:cNvCxnSpPr>
            <a:cxnSpLocks/>
          </p:cNvCxnSpPr>
          <p:nvPr/>
        </p:nvCxnSpPr>
        <p:spPr>
          <a:xfrm flipV="1">
            <a:off x="5972796" y="5120910"/>
            <a:ext cx="664515" cy="4073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0AB0E6-C8C4-3947-87DA-32F472FA4B15}"/>
              </a:ext>
            </a:extLst>
          </p:cNvPr>
          <p:cNvCxnSpPr>
            <a:cxnSpLocks/>
          </p:cNvCxnSpPr>
          <p:nvPr/>
        </p:nvCxnSpPr>
        <p:spPr>
          <a:xfrm flipH="1" flipV="1">
            <a:off x="6637311" y="5120910"/>
            <a:ext cx="450277" cy="1301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58889F-0D1F-7747-94AD-17C92E749526}"/>
              </a:ext>
            </a:extLst>
          </p:cNvPr>
          <p:cNvCxnSpPr>
            <a:cxnSpLocks/>
          </p:cNvCxnSpPr>
          <p:nvPr/>
        </p:nvCxnSpPr>
        <p:spPr>
          <a:xfrm flipV="1">
            <a:off x="3016484" y="3434930"/>
            <a:ext cx="0" cy="1813402"/>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1FED8-0430-9643-97CF-FFA6707A1970}"/>
              </a:ext>
            </a:extLst>
          </p:cNvPr>
          <p:cNvSpPr txBox="1"/>
          <p:nvPr/>
        </p:nvSpPr>
        <p:spPr>
          <a:xfrm>
            <a:off x="451557" y="2867378"/>
            <a:ext cx="1569154" cy="3139321"/>
          </a:xfrm>
          <a:prstGeom prst="rect">
            <a:avLst/>
          </a:prstGeom>
          <a:noFill/>
        </p:spPr>
        <p:txBody>
          <a:bodyPr wrap="square" rtlCol="0">
            <a:spAutoFit/>
          </a:bodyPr>
          <a:lstStyle/>
          <a:p>
            <a:r>
              <a:rPr lang="en-US" dirty="0"/>
              <a:t>Use the laminated sheet provided in judging or create a diagram ahead of time to show the robot’s paths and explain your strategy </a:t>
            </a:r>
          </a:p>
        </p:txBody>
      </p:sp>
      <p:sp>
        <p:nvSpPr>
          <p:cNvPr id="6" name="Slide Number Placeholder 5">
            <a:extLst>
              <a:ext uri="{FF2B5EF4-FFF2-40B4-BE49-F238E27FC236}">
                <a16:creationId xmlns:a16="http://schemas.microsoft.com/office/drawing/2014/main" id="{4F7E65E8-47C2-964A-B21E-2267F45F09AA}"/>
              </a:ext>
            </a:extLst>
          </p:cNvPr>
          <p:cNvSpPr>
            <a:spLocks noGrp="1"/>
          </p:cNvSpPr>
          <p:nvPr>
            <p:ph type="sldNum" sz="quarter" idx="12"/>
          </p:nvPr>
        </p:nvSpPr>
        <p:spPr/>
        <p:txBody>
          <a:bodyPr/>
          <a:lstStyle/>
          <a:p>
            <a:fld id="{4DBC7FC8-25FB-FC45-8177-2B991DA6778C}" type="slidenum">
              <a:rPr lang="en-US" smtClean="0"/>
              <a:t>5</a:t>
            </a:fld>
            <a:endParaRPr lang="en-US" dirty="0"/>
          </a:p>
        </p:txBody>
      </p:sp>
      <p:sp>
        <p:nvSpPr>
          <p:cNvPr id="9" name="Footer Placeholder 8">
            <a:extLst>
              <a:ext uri="{FF2B5EF4-FFF2-40B4-BE49-F238E27FC236}">
                <a16:creationId xmlns:a16="http://schemas.microsoft.com/office/drawing/2014/main" id="{1B1E9E3C-CA6D-0C43-8AE8-28F11488D661}"/>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7808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ATTACHMENT DEVELOPMENT</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5794665" cy="4353215"/>
          </a:xfrm>
        </p:spPr>
        <p:txBody>
          <a:bodyPr>
            <a:normAutofit fontScale="92500" lnSpcReduction="10000"/>
          </a:bodyPr>
          <a:lstStyle/>
          <a:p>
            <a:r>
              <a:rPr lang="en-US" dirty="0"/>
              <a:t>How do you solve the missions?</a:t>
            </a:r>
          </a:p>
          <a:p>
            <a:r>
              <a:rPr lang="en-US" dirty="0"/>
              <a:t>How did you come up with that solution?</a:t>
            </a:r>
          </a:p>
          <a:p>
            <a:r>
              <a:rPr lang="en-US" dirty="0"/>
              <a:t>How did that solution change over time?</a:t>
            </a:r>
          </a:p>
          <a:p>
            <a:r>
              <a:rPr lang="en-US" dirty="0"/>
              <a:t>Do you solve a particular mission in an unusual way?</a:t>
            </a:r>
          </a:p>
          <a:p>
            <a:endParaRPr lang="en-US" dirty="0"/>
          </a:p>
        </p:txBody>
      </p:sp>
      <p:pic>
        <p:nvPicPr>
          <p:cNvPr id="6" name="Picture 5">
            <a:extLst>
              <a:ext uri="{FF2B5EF4-FFF2-40B4-BE49-F238E27FC236}">
                <a16:creationId xmlns:a16="http://schemas.microsoft.com/office/drawing/2014/main" id="{E95C15D5-1B7F-4048-B176-568DAE19B088}"/>
              </a:ext>
            </a:extLst>
          </p:cNvPr>
          <p:cNvPicPr>
            <a:picLocks noChangeAspect="1"/>
          </p:cNvPicPr>
          <p:nvPr/>
        </p:nvPicPr>
        <p:blipFill rotWithShape="1">
          <a:blip r:embed="rId2">
            <a:extLst>
              <a:ext uri="{28A0092B-C50C-407E-A947-70E740481C1C}">
                <a14:useLocalDpi xmlns:a14="http://schemas.microsoft.com/office/drawing/2010/main" val="0"/>
              </a:ext>
            </a:extLst>
          </a:blip>
          <a:srcRect t="48560" r="67784" b="14570"/>
          <a:stretch/>
        </p:blipFill>
        <p:spPr>
          <a:xfrm>
            <a:off x="6362278" y="1952977"/>
            <a:ext cx="2208666" cy="2528576"/>
          </a:xfrm>
          <a:prstGeom prst="rect">
            <a:avLst/>
          </a:prstGeom>
        </p:spPr>
      </p:pic>
      <p:pic>
        <p:nvPicPr>
          <p:cNvPr id="11" name="Picture 10">
            <a:extLst>
              <a:ext uri="{FF2B5EF4-FFF2-40B4-BE49-F238E27FC236}">
                <a16:creationId xmlns:a16="http://schemas.microsoft.com/office/drawing/2014/main" id="{8CD67194-36C0-0E4F-8D60-437449C9B708}"/>
              </a:ext>
            </a:extLst>
          </p:cNvPr>
          <p:cNvPicPr>
            <a:picLocks noChangeAspect="1"/>
          </p:cNvPicPr>
          <p:nvPr/>
        </p:nvPicPr>
        <p:blipFill>
          <a:blip r:embed="rId3"/>
          <a:stretch>
            <a:fillRect/>
          </a:stretch>
        </p:blipFill>
        <p:spPr>
          <a:xfrm>
            <a:off x="5804968" y="4572001"/>
            <a:ext cx="2765976" cy="2071812"/>
          </a:xfrm>
          <a:prstGeom prst="rect">
            <a:avLst/>
          </a:prstGeom>
        </p:spPr>
      </p:pic>
      <p:sp>
        <p:nvSpPr>
          <p:cNvPr id="12" name="Slide Number Placeholder 11">
            <a:extLst>
              <a:ext uri="{FF2B5EF4-FFF2-40B4-BE49-F238E27FC236}">
                <a16:creationId xmlns:a16="http://schemas.microsoft.com/office/drawing/2014/main" id="{701A1EA7-ACB8-CD40-92AA-359ED84C82F3}"/>
              </a:ext>
            </a:extLst>
          </p:cNvPr>
          <p:cNvSpPr>
            <a:spLocks noGrp="1"/>
          </p:cNvSpPr>
          <p:nvPr>
            <p:ph type="sldNum" sz="quarter" idx="12"/>
          </p:nvPr>
        </p:nvSpPr>
        <p:spPr/>
        <p:txBody>
          <a:bodyPr/>
          <a:lstStyle/>
          <a:p>
            <a:fld id="{4DBC7FC8-25FB-FC45-8177-2B991DA6778C}" type="slidenum">
              <a:rPr lang="en-US" smtClean="0"/>
              <a:t>6</a:t>
            </a:fld>
            <a:endParaRPr lang="en-US" dirty="0"/>
          </a:p>
        </p:txBody>
      </p:sp>
      <p:sp>
        <p:nvSpPr>
          <p:cNvPr id="4" name="Footer Placeholder 3">
            <a:extLst>
              <a:ext uri="{FF2B5EF4-FFF2-40B4-BE49-F238E27FC236}">
                <a16:creationId xmlns:a16="http://schemas.microsoft.com/office/drawing/2014/main" id="{0244BC15-FFA0-AC4A-BCFB-7999646C959A}"/>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256869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2" y="1505583"/>
            <a:ext cx="4451285" cy="4882333"/>
          </a:xfrm>
        </p:spPr>
        <p:txBody>
          <a:bodyPr>
            <a:normAutofit fontScale="55000" lnSpcReduction="20000"/>
          </a:bodyPr>
          <a:lstStyle/>
          <a:p>
            <a:r>
              <a:rPr lang="en-US" dirty="0"/>
              <a:t>Since the table is not in the room, you cannot rely on “showing your programs in action” to explain automation and consistency</a:t>
            </a:r>
          </a:p>
          <a:p>
            <a:r>
              <a:rPr lang="en-US" dirty="0"/>
              <a:t>Therefore, learn to explain your code clearly</a:t>
            </a:r>
          </a:p>
          <a:p>
            <a:r>
              <a:rPr lang="en-US" dirty="0"/>
              <a:t>No matter what programming language you used, you should be able to communicate your programming techniques to the judges</a:t>
            </a:r>
          </a:p>
          <a:p>
            <a:pPr lvl="1"/>
            <a:r>
              <a:rPr lang="en-US" dirty="0"/>
              <a:t>Make sure you have pseudocode and comments</a:t>
            </a:r>
          </a:p>
          <a:p>
            <a:r>
              <a:rPr lang="en-US" dirty="0"/>
              <a:t>You should be able to explain your code on a laptop or using a printout</a:t>
            </a:r>
          </a:p>
        </p:txBody>
      </p:sp>
      <p:pic>
        <p:nvPicPr>
          <p:cNvPr id="7" name="Picture 6">
            <a:extLst>
              <a:ext uri="{FF2B5EF4-FFF2-40B4-BE49-F238E27FC236}">
                <a16:creationId xmlns:a16="http://schemas.microsoft.com/office/drawing/2014/main" id="{C52B77C3-8AF6-5647-89B4-25C852CD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524" y="2037313"/>
            <a:ext cx="4181774" cy="2993838"/>
          </a:xfrm>
          <a:prstGeom prst="rect">
            <a:avLst/>
          </a:prstGeom>
        </p:spPr>
      </p:pic>
      <p:sp>
        <p:nvSpPr>
          <p:cNvPr id="8" name="Slide Number Placeholder 7">
            <a:extLst>
              <a:ext uri="{FF2B5EF4-FFF2-40B4-BE49-F238E27FC236}">
                <a16:creationId xmlns:a16="http://schemas.microsoft.com/office/drawing/2014/main" id="{A5DBC093-D61A-3046-9FA5-55983145C155}"/>
              </a:ext>
            </a:extLst>
          </p:cNvPr>
          <p:cNvSpPr>
            <a:spLocks noGrp="1"/>
          </p:cNvSpPr>
          <p:nvPr>
            <p:ph type="sldNum" sz="quarter" idx="12"/>
          </p:nvPr>
        </p:nvSpPr>
        <p:spPr/>
        <p:txBody>
          <a:bodyPr/>
          <a:lstStyle/>
          <a:p>
            <a:fld id="{4DBC7FC8-25FB-FC45-8177-2B991DA6778C}" type="slidenum">
              <a:rPr lang="en-US" smtClean="0"/>
              <a:t>7</a:t>
            </a:fld>
            <a:endParaRPr lang="en-US" dirty="0"/>
          </a:p>
        </p:txBody>
      </p:sp>
      <p:sp>
        <p:nvSpPr>
          <p:cNvPr id="4" name="Footer Placeholder 3">
            <a:extLst>
              <a:ext uri="{FF2B5EF4-FFF2-40B4-BE49-F238E27FC236}">
                <a16:creationId xmlns:a16="http://schemas.microsoft.com/office/drawing/2014/main" id="{6BDABA67-9BF8-0648-8C8B-9BAFDA41A475}"/>
              </a:ext>
            </a:extLst>
          </p:cNvPr>
          <p:cNvSpPr>
            <a:spLocks noGrp="1"/>
          </p:cNvSpPr>
          <p:nvPr>
            <p:ph type="ftr" sz="quarter" idx="11"/>
          </p:nvPr>
        </p:nvSpPr>
        <p:spPr/>
        <p:txBody>
          <a:bodyPr/>
          <a:lstStyle/>
          <a:p>
            <a:r>
              <a:rPr lang="en-US" dirty="0"/>
              <a:t>© 2019, FLL Tutorials, Last Edit 1/24/2019</a:t>
            </a:r>
          </a:p>
        </p:txBody>
      </p:sp>
    </p:spTree>
    <p:extLst>
      <p:ext uri="{BB962C8B-B14F-4D97-AF65-F5344CB8AC3E}">
        <p14:creationId xmlns:p14="http://schemas.microsoft.com/office/powerpoint/2010/main" val="249680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8229743" cy="3425005"/>
          </a:xfrm>
        </p:spPr>
        <p:txBody>
          <a:bodyPr>
            <a:normAutofit fontScale="55000" lnSpcReduction="20000"/>
          </a:bodyPr>
          <a:lstStyle/>
          <a:p>
            <a:r>
              <a:rPr lang="en-US" dirty="0"/>
              <a:t>Explain how your code is organized</a:t>
            </a:r>
          </a:p>
          <a:p>
            <a:pPr lvl="1"/>
            <a:r>
              <a:rPr lang="en-US" dirty="0"/>
              <a:t>How do you know what a block is doing? Are there comments?</a:t>
            </a:r>
          </a:p>
          <a:p>
            <a:pPr lvl="1"/>
            <a:r>
              <a:rPr lang="en-US" dirty="0"/>
              <a:t>Do you use My Blocks (or equivalent Functions in another language)?</a:t>
            </a:r>
          </a:p>
          <a:p>
            <a:pPr lvl="1"/>
            <a:r>
              <a:rPr lang="en-US" dirty="0"/>
              <a:t>How do you keep track of changes to the code?</a:t>
            </a:r>
          </a:p>
          <a:p>
            <a:r>
              <a:rPr lang="en-US" dirty="0"/>
              <a:t>Explain any interesting algorithms your team came up with</a:t>
            </a:r>
          </a:p>
          <a:p>
            <a:r>
              <a:rPr lang="en-US" dirty="0"/>
              <a:t>Explain how your code helps your robot be more reliable. What coding techniques/sensors do you use?</a:t>
            </a:r>
          </a:p>
          <a:p>
            <a:r>
              <a:rPr lang="en-US" dirty="0"/>
              <a:t>Again, experienced judges will recognize code from others</a:t>
            </a:r>
          </a:p>
          <a:p>
            <a:pPr lvl="1"/>
            <a:r>
              <a:rPr lang="en-US" dirty="0"/>
              <a:t>If you used code from some source, always remember to cite it, explain how it works, and how your team modified or used it</a:t>
            </a:r>
          </a:p>
          <a:p>
            <a:endParaRPr lang="en-US" dirty="0"/>
          </a:p>
        </p:txBody>
      </p:sp>
      <p:pic>
        <p:nvPicPr>
          <p:cNvPr id="7" name="Picture 6">
            <a:extLst>
              <a:ext uri="{FF2B5EF4-FFF2-40B4-BE49-F238E27FC236}">
                <a16:creationId xmlns:a16="http://schemas.microsoft.com/office/drawing/2014/main" id="{D4A3C6A1-DE23-6249-A678-BAB3FE8C0FBC}"/>
              </a:ext>
            </a:extLst>
          </p:cNvPr>
          <p:cNvPicPr>
            <a:picLocks noChangeAspect="1"/>
          </p:cNvPicPr>
          <p:nvPr/>
        </p:nvPicPr>
        <p:blipFill rotWithShape="1">
          <a:blip r:embed="rId2">
            <a:extLst>
              <a:ext uri="{28A0092B-C50C-407E-A947-70E740481C1C}">
                <a14:useLocalDpi xmlns:a14="http://schemas.microsoft.com/office/drawing/2010/main" val="0"/>
              </a:ext>
            </a:extLst>
          </a:blip>
          <a:srcRect t="9357" b="30285"/>
          <a:stretch/>
        </p:blipFill>
        <p:spPr>
          <a:xfrm>
            <a:off x="1746606" y="4780024"/>
            <a:ext cx="6092955" cy="1700360"/>
          </a:xfrm>
          <a:prstGeom prst="rect">
            <a:avLst/>
          </a:prstGeom>
        </p:spPr>
      </p:pic>
      <p:sp>
        <p:nvSpPr>
          <p:cNvPr id="8" name="Slide Number Placeholder 7">
            <a:extLst>
              <a:ext uri="{FF2B5EF4-FFF2-40B4-BE49-F238E27FC236}">
                <a16:creationId xmlns:a16="http://schemas.microsoft.com/office/drawing/2014/main" id="{3395BBB6-F71C-5942-ADB3-C69B21BE5B42}"/>
              </a:ext>
            </a:extLst>
          </p:cNvPr>
          <p:cNvSpPr>
            <a:spLocks noGrp="1"/>
          </p:cNvSpPr>
          <p:nvPr>
            <p:ph type="sldNum" sz="quarter" idx="12"/>
          </p:nvPr>
        </p:nvSpPr>
        <p:spPr/>
        <p:txBody>
          <a:bodyPr/>
          <a:lstStyle/>
          <a:p>
            <a:fld id="{4DBC7FC8-25FB-FC45-8177-2B991DA6778C}" type="slidenum">
              <a:rPr lang="en-US" smtClean="0"/>
              <a:t>8</a:t>
            </a:fld>
            <a:endParaRPr lang="en-US" dirty="0"/>
          </a:p>
        </p:txBody>
      </p:sp>
      <p:sp>
        <p:nvSpPr>
          <p:cNvPr id="4" name="Footer Placeholder 3">
            <a:extLst>
              <a:ext uri="{FF2B5EF4-FFF2-40B4-BE49-F238E27FC236}">
                <a16:creationId xmlns:a16="http://schemas.microsoft.com/office/drawing/2014/main" id="{A0749BA8-CCDE-3542-845B-DA0498ED9216}"/>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35500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NOT REQUIRED, BUT HELPFUL</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5112525" cy="5064550"/>
          </a:xfrm>
        </p:spPr>
        <p:txBody>
          <a:bodyPr>
            <a:normAutofit fontScale="62500" lnSpcReduction="20000"/>
          </a:bodyPr>
          <a:lstStyle/>
          <a:p>
            <a:r>
              <a:rPr lang="en-US" dirty="0"/>
              <a:t>Consider having a team Engineering Journal to document your process</a:t>
            </a:r>
          </a:p>
          <a:p>
            <a:r>
              <a:rPr lang="en-US" dirty="0"/>
              <a:t>Consider sharing any testing your team may have done</a:t>
            </a:r>
          </a:p>
          <a:p>
            <a:r>
              <a:rPr lang="en-US" dirty="0"/>
              <a:t>Some teams create a poster board with examples to point to</a:t>
            </a:r>
          </a:p>
          <a:p>
            <a:r>
              <a:rPr lang="en-US" dirty="0"/>
              <a:t>Consider printing out your code as well as pictures of your development process and current robot</a:t>
            </a:r>
          </a:p>
          <a:p>
            <a:r>
              <a:rPr lang="en-US" dirty="0"/>
              <a:t>Consider leaving a one-page summary of your presentation with your judges to help them remember your team (include a picture of your team, your robot and the key information you want to communicate)</a:t>
            </a:r>
          </a:p>
          <a:p>
            <a:endParaRPr lang="en-US" dirty="0"/>
          </a:p>
        </p:txBody>
      </p:sp>
      <p:pic>
        <p:nvPicPr>
          <p:cNvPr id="5" name="Picture 4">
            <a:extLst>
              <a:ext uri="{FF2B5EF4-FFF2-40B4-BE49-F238E27FC236}">
                <a16:creationId xmlns:a16="http://schemas.microsoft.com/office/drawing/2014/main" id="{A40F2665-980D-794D-98BE-4D1F1DB3C1BF}"/>
              </a:ext>
            </a:extLst>
          </p:cNvPr>
          <p:cNvPicPr>
            <a:picLocks noChangeAspect="1"/>
          </p:cNvPicPr>
          <p:nvPr/>
        </p:nvPicPr>
        <p:blipFill rotWithShape="1">
          <a:blip r:embed="rId2"/>
          <a:srcRect l="38951" t="31492" r="15399"/>
          <a:stretch/>
        </p:blipFill>
        <p:spPr>
          <a:xfrm>
            <a:off x="5685581" y="1654352"/>
            <a:ext cx="3010328" cy="2213653"/>
          </a:xfrm>
          <a:prstGeom prst="rect">
            <a:avLst/>
          </a:prstGeom>
        </p:spPr>
      </p:pic>
      <p:pic>
        <p:nvPicPr>
          <p:cNvPr id="7" name="Picture 6">
            <a:extLst>
              <a:ext uri="{FF2B5EF4-FFF2-40B4-BE49-F238E27FC236}">
                <a16:creationId xmlns:a16="http://schemas.microsoft.com/office/drawing/2014/main" id="{0AA406A9-9837-B040-A24F-317BBFF64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55505">
            <a:off x="5595616" y="3421066"/>
            <a:ext cx="2089644" cy="2738063"/>
          </a:xfrm>
          <a:prstGeom prst="rect">
            <a:avLst/>
          </a:prstGeom>
        </p:spPr>
      </p:pic>
      <p:pic>
        <p:nvPicPr>
          <p:cNvPr id="9" name="Picture 8">
            <a:extLst>
              <a:ext uri="{FF2B5EF4-FFF2-40B4-BE49-F238E27FC236}">
                <a16:creationId xmlns:a16="http://schemas.microsoft.com/office/drawing/2014/main" id="{3B4FEC0D-C296-D444-9CBF-395CE2B91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0333">
            <a:off x="6526246" y="3707075"/>
            <a:ext cx="2106991" cy="2677580"/>
          </a:xfrm>
          <a:prstGeom prst="rect">
            <a:avLst/>
          </a:prstGeom>
        </p:spPr>
      </p:pic>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9</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2019, FLL Tutorials, Last Edit 1/24/2019</a:t>
            </a:r>
          </a:p>
        </p:txBody>
      </p:sp>
    </p:spTree>
    <p:extLst>
      <p:ext uri="{BB962C8B-B14F-4D97-AF65-F5344CB8AC3E}">
        <p14:creationId xmlns:p14="http://schemas.microsoft.com/office/powerpoint/2010/main" val="1863276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18256</TotalTime>
  <Words>815</Words>
  <Application>Microsoft Macintosh PowerPoint</Application>
  <PresentationFormat>On-screen Show (4:3)</PresentationFormat>
  <Paragraphs>81</Paragraphs>
  <Slides>10</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10</vt:i4>
      </vt:variant>
    </vt:vector>
  </HeadingPairs>
  <TitlesOfParts>
    <vt:vector size="24"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JUDGING Without A ROBOT Game Table</vt:lpstr>
      <vt:lpstr>No TABLE in judging. Now what?</vt:lpstr>
      <vt:lpstr>DESCRIBE YOUR ROBOT</vt:lpstr>
      <vt:lpstr>DESCRIBE THE SENSORS &amp; MOTORS</vt:lpstr>
      <vt:lpstr>EXPLAIN YOUR TEAM’s STRATEGY</vt:lpstr>
      <vt:lpstr>EXPLAIN your ATTACHMENT DEVELOPMENT</vt:lpstr>
      <vt:lpstr>Explain your PROGRAMMING</vt:lpstr>
      <vt:lpstr>EXPLAIN YOUR PROGRAMMING</vt:lpstr>
      <vt:lpstr>NOT REQUIRED, BUT HELPFUL</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Sanjay Seshan</cp:lastModifiedBy>
  <cp:revision>248</cp:revision>
  <cp:lastPrinted>2019-01-24T13:45:34Z</cp:lastPrinted>
  <dcterms:created xsi:type="dcterms:W3CDTF">2014-10-28T21:59:38Z</dcterms:created>
  <dcterms:modified xsi:type="dcterms:W3CDTF">2019-01-25T01:37:34Z</dcterms:modified>
</cp:coreProperties>
</file>